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760" r:id="rId2"/>
    <p:sldId id="798" r:id="rId3"/>
    <p:sldId id="772" r:id="rId4"/>
    <p:sldId id="770" r:id="rId5"/>
    <p:sldId id="797" r:id="rId6"/>
    <p:sldId id="790" r:id="rId7"/>
    <p:sldId id="773" r:id="rId8"/>
    <p:sldId id="774" r:id="rId9"/>
    <p:sldId id="771" r:id="rId10"/>
    <p:sldId id="775" r:id="rId11"/>
    <p:sldId id="776" r:id="rId12"/>
    <p:sldId id="787" r:id="rId13"/>
    <p:sldId id="777" r:id="rId14"/>
    <p:sldId id="788" r:id="rId15"/>
    <p:sldId id="778" r:id="rId16"/>
    <p:sldId id="799" r:id="rId17"/>
    <p:sldId id="800" r:id="rId18"/>
    <p:sldId id="801" r:id="rId19"/>
    <p:sldId id="779" r:id="rId20"/>
    <p:sldId id="802" r:id="rId21"/>
    <p:sldId id="780" r:id="rId22"/>
    <p:sldId id="803" r:id="rId23"/>
    <p:sldId id="804" r:id="rId24"/>
    <p:sldId id="781" r:id="rId25"/>
    <p:sldId id="805" r:id="rId26"/>
    <p:sldId id="782" r:id="rId27"/>
    <p:sldId id="806" r:id="rId28"/>
    <p:sldId id="784" r:id="rId29"/>
    <p:sldId id="786" r:id="rId3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 autoAdjust="0"/>
    <p:restoredTop sz="93481" autoAdjust="0"/>
  </p:normalViewPr>
  <p:slideViewPr>
    <p:cSldViewPr snapToGrid="0" snapToObjects="1">
      <p:cViewPr varScale="1">
        <p:scale>
          <a:sx n="69" d="100"/>
          <a:sy n="69" d="100"/>
        </p:scale>
        <p:origin x="-11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C9BD-0C8B-4BCB-8502-E8CE24BA58F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A67E-4030-46FD-8588-7A946B5F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A67E-4030-46FD-8588-7A946B5FD7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5F3DE1-4917-B64B-80F3-2E43F1AD9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6DBFE5-1502-E640-B0E2-FBA71A8B2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9FDFBD-B235-004E-8B59-76E25676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2312C5-097A-274F-A8E6-A772F0AF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CC8944-A566-5947-857F-EF234B2D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4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9BA88C-181F-ED44-A25C-8BB4ED67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13EFC4-A5DD-9E48-9843-ED2B954A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01A96D-EF21-1A43-BDBB-0B21B20C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3247BF-B936-5A44-8917-FD8D308F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A1373-4B02-B448-A27A-12A5E783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9BFEB8-9CA9-D948-BD09-E522034D1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38A444-1CFE-7344-83B9-B69B3A72D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A076FD-777F-C448-82DE-F264BAC9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DEC8FB-41ED-3B48-9B87-6AC5C737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13CA5A-6065-6548-BBB6-08DB6C89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EABF06-89F3-E84F-9F8F-E4D161D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B258E2-02C7-FB40-82FA-F260F117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7609B7-B119-9F4B-8234-CF2F082C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B64F4B-89B9-4A46-93A9-007501EA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ED19F-8A13-BA40-8DA5-0FEBAB9B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577CD-5CE8-0142-AC24-C9B0B66F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B3B1E1-FBA0-0F44-8C79-B5053D29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4038E5-5296-664A-8E9C-425C887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296E92-47B0-134A-8A3F-739B307C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E797F1-99B0-914B-92D0-E577C3D0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323B5-2F2F-414A-825D-D5F26FF1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B0AB38-474F-084D-A5D9-CFBBC4E59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A8ADCD-53D8-EA4C-B591-D003F031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1E3B21-1EDC-784E-B457-34F756DB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DBC493-BD5D-BE4F-B864-93EA9F4D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4D42AA-1502-6144-BF4D-780EE893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5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5F343-9097-5449-8DD0-443257E8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7FA5C0-D553-9241-82C6-6765A2D78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753CE5-E510-9044-8BEE-D82B8027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82F587-81EF-8443-AC8A-2EFB3A30B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3DF14D-D5CE-5244-B840-14A45EF94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F1AA50F-AABE-C849-A6EF-CE4C1D9A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7298D2-B798-2748-AAC1-D6180173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4C24308-D14B-034C-A7C0-68B8E22D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E5A409-6EC7-414A-83BA-7F14A245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2A1156-6270-774E-B795-0D6E1B70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F18618D-0CAC-6645-BC1B-C277C33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410893-73CC-814C-8D72-2DB48A55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59E084-2334-3E4B-BE25-7A60669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EAD8FB-AF01-AA4C-AA96-0B268F7F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9109E6-1B94-3F4F-B95D-F01677B6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3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F61631-7B95-7345-A0DD-E029138F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E5D83F-148E-6B40-AA16-FABE2B2D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7CC08E-D40C-AC47-99C7-C5A45299E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DA42CF-06B4-2640-9D2D-9F691351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AC327A-DAE0-DB4C-A7E5-A8E67890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88900A-63F1-FF43-827B-94C92108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50D270-4BD0-074D-A3AB-FE7F33F0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707670-E3A3-054B-8AAB-0414CBCFE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5CAA6E-D9BF-D44F-BFF6-808DB43D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09F1D74-1929-3343-93CA-E65C5B21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F22DFE-C4F4-6345-BE28-08BDE233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774C13-E1CF-F24F-9453-F7F8279B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65E6E-7ACB-AC4C-9E9E-D15422A2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0A2BBA-EE01-CF4B-9068-981C4CB3D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D0BAEB-23E8-7C4B-A7CA-4CB9727B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6446-05C6-D14E-B33E-13B1F1FE5B0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F60A05-F6E8-3140-91CB-842BCD887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ADE2EB-F43F-5442-9415-E118CD331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FAAE-76D2-D542-B7ED-E541DDA4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iss-rb.ru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hyperlink" Target="https://vk.com/cissr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1824"/>
            <a:ext cx="12192000" cy="8121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83096" y="99489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ПОЛУЧЕНИЯ СУБЪЕКТОМ МАЛОГО И СРЕДНЕГО ПРЕДПРИНИМАТЕЛЬСТВА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СОЦИАЛЬНОГО ПРЕДПРИЯТИЯ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4874" y="6171684"/>
            <a:ext cx="359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категория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товаров, работ и услуг, производимых социально-незащищенными категориями граждан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</a:rPr>
              <a:t>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dirty="0">
                <a:latin typeface="Arial" pitchFamily="34" charset="0"/>
                <a:cs typeface="Arial" pitchFamily="34" charset="0"/>
              </a:rPr>
              <a:t>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148400" y="4448776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275" y="4910441"/>
            <a:ext cx="1146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доходов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dirty="0">
                <a:latin typeface="Arial" pitchFamily="34" charset="0"/>
                <a:cs typeface="Arial" pitchFamily="34" charset="0"/>
              </a:rPr>
              <a:t> в общем объеме доходов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СМСП;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полученной СМСП чистой прибыли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0" y="123581"/>
            <a:ext cx="11014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 по производству товаров (работ, услуг), предназначенных для социально-незащищенных категорий граждан в целях создания для них условий, позволяющих преодолеть или компенсировать ограничения их жизнедеятельности, а также возможностей участвовать наравне с другими гражданами в жизни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026" y="2054132"/>
            <a:ext cx="11466989" cy="449353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социально-бытовых услуг,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направленных на поддержание жизнедеятельности в быту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социально-медицинских услуг,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направленных на поддержание и сохранение здоровья путем организации ухода, оказания содействия в проведении оздоровительных мероприятий, систематического наблюдения для выявления отклонений в состоянии здоровья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социально-психологических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предусматривающих оказание помощи в коррекции психологического состояния для адаптации в социальной среде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социально-педагогических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профилактику отклонений в поведении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социально-трудовых 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оказание помощи в трудоустройстве и в решении иных проблем, связанных с трудовой адаптацией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sz="16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99" y="612845"/>
            <a:ext cx="11510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деятельность по оказанию услуг, предусматривающих повышение коммуникативного потенциала,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реабилитацию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социальную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адаптацию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услуг по социальному сопровождению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производство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(или)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реализация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медицинской техники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абилитации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) инвалидов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оздоровления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инвалидов и пенсионеров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созданию условий 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беспрепятственного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доступа инвалидов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 объектам социальной, инженерной, транспортной инфраструктур и пользования средствами транспорта, связи и информации;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1147" y="4657971"/>
            <a:ext cx="3067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851" y="5127367"/>
            <a:ext cx="1146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2168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68" y="317219"/>
            <a:ext cx="11014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категория </a:t>
            </a:r>
            <a:r>
              <a:rPr lang="ru-R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798" y="1651782"/>
            <a:ext cx="11283445" cy="424731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а) деятельность по оказанию психолого-педагогических и иных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укрепление семьи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обеспечение семейного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воспитания детей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поддержку материнства и детства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организации отдыха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оздоровления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детей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 услуг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сфере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дошкольного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общего образования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дополнительного образования детей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оказанию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психолого-педагогической, медицинской и социальной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помощи обучающимся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испытывающим трудности в освоении основных общеобразовательных программ, развитии и социальной адаптации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д) деятельность по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обучению работников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добровольцев (волонтеров) социально ориентированных некоммерческих организаций, направленному на повышение качества предоставления услуг такими организациями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953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02" y="479703"/>
            <a:ext cx="11532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культурно-просветительская деятельность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(в том числе деятельность частных музеев, театров, библиотек, архивов, школ-студий, творческих мастерских, ботанических и зоологических садов, домов культуры, домов народного творчества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</a:p>
          <a:p>
            <a:pPr indent="342900" algn="just"/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ж) деятельность по оказанию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услуг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направленных на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развитие межнационального сотрудничества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сохранение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защиту самобытности, культуры, языков и традиций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народов Российской Федерации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indent="342900" algn="just"/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indent="342900" algn="just"/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з)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выпуск периодических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печатных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изданий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книжной продукции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связанной с образованием, наукой и культурой, включенных в утвержденный Правительством Российской Федерации перечень видов периодических печатных изданий и книжной продукции, связанной с образованием, наукой и культурой, облагаемых при их реализации налогом на добавленную стоимость по ставке десять процентов.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7209" y="4527098"/>
            <a:ext cx="3207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270" y="5118769"/>
            <a:ext cx="11283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доходов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осуществления такой деятельности по итогам предыдущего года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 50%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общем объеме доходов СМСП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Доля полученной СМСП чистой прибыли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предшествующий календарный год,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направленная на осуществление такой деятельности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текущем году, должна составлять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не менее 50 %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размера указанной прибыли (в случае наличия чистой прибыли за предшествующий календарный год);</a:t>
            </a:r>
          </a:p>
        </p:txBody>
      </p:sp>
    </p:spTree>
    <p:extLst>
      <p:ext uri="{BB962C8B-B14F-4D97-AF65-F5344CB8AC3E}">
        <p14:creationId xmlns:p14="http://schemas.microsoft.com/office/powerpoint/2010/main" val="4067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53" y="3028950"/>
            <a:ext cx="3829050" cy="382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7756" y="407918"/>
            <a:ext cx="400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+mj-lt"/>
              </a:rPr>
              <a:t>ШАГ 2</a:t>
            </a:r>
            <a:endParaRPr lang="ru-RU" sz="4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2438" y="1484555"/>
            <a:ext cx="8412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Подготовить необходимый пакет документов в соответствии с категорией социального предприятия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39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838080"/>
            <a:ext cx="1126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</a:rPr>
              <a:t>Все категории предпринимателей предоставляют: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" y="2137410"/>
            <a:ext cx="112128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800" dirty="0"/>
              <a:t>1) Заявление (</a:t>
            </a:r>
            <a:r>
              <a:rPr lang="ru-RU" sz="2800" i="1" dirty="0"/>
              <a:t>по форме согласно Приложению № 2);</a:t>
            </a:r>
          </a:p>
          <a:p>
            <a:pPr lvl="0" fontAlgn="base"/>
            <a:r>
              <a:rPr lang="ru-RU" sz="2800" dirty="0"/>
              <a:t> </a:t>
            </a:r>
          </a:p>
          <a:p>
            <a:pPr lvl="0" fontAlgn="base"/>
            <a:r>
              <a:rPr lang="ru-RU" sz="2800" dirty="0"/>
              <a:t>2) Документ, удостоверяющий полномочия представителя заявителя (доверенность) (в случае подачи документов представителем заявителя, действующим на основании доверенности); </a:t>
            </a:r>
            <a:endParaRPr lang="ru-RU" sz="2800" dirty="0" smtClean="0"/>
          </a:p>
          <a:p>
            <a:pPr lvl="0" fontAlgn="base"/>
            <a:endParaRPr lang="ru-RU" sz="2800" dirty="0"/>
          </a:p>
          <a:p>
            <a:pPr fontAlgn="base"/>
            <a:r>
              <a:rPr lang="ru-RU" sz="2800" dirty="0" smtClean="0"/>
              <a:t>3) </a:t>
            </a:r>
            <a:r>
              <a:rPr lang="ru-RU" sz="2800" dirty="0"/>
              <a:t>Отчет о социальном воздействии (</a:t>
            </a:r>
            <a:r>
              <a:rPr lang="ru-RU" sz="2800" b="1" u="sng" dirty="0"/>
              <a:t>по желанию</a:t>
            </a:r>
            <a:r>
              <a:rPr lang="ru-RU" sz="2800" dirty="0"/>
              <a:t>, </a:t>
            </a:r>
            <a:r>
              <a:rPr lang="ru-RU" sz="2800" i="1" dirty="0"/>
              <a:t>по форме согласно Приложению № 3</a:t>
            </a:r>
            <a:r>
              <a:rPr lang="ru-RU" sz="2800" dirty="0"/>
              <a:t>).</a:t>
            </a:r>
          </a:p>
          <a:p>
            <a:pPr lvl="0" fontAlgn="base"/>
            <a:endParaRPr lang="ru-RU" sz="2000" dirty="0"/>
          </a:p>
          <a:p>
            <a:pPr lvl="0" fontAlgn="base"/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9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48454"/>
            <a:ext cx="5840730" cy="6446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644" y="148454"/>
            <a:ext cx="5844986" cy="3737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305" y="311972"/>
            <a:ext cx="253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90" y="221673"/>
            <a:ext cx="7746914" cy="6636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6" y="311972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№3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802918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1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1840232"/>
            <a:ext cx="115321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800" dirty="0" smtClean="0"/>
              <a:t>1) Копия </a:t>
            </a:r>
            <a:r>
              <a:rPr lang="ru-RU" sz="2800" dirty="0"/>
              <a:t>штатного расписания (в бумажном виде при подаче комплекта документов в бумажном виде или в виде электронного образа документа в формате PDF при подаче документов через электронный портал); </a:t>
            </a:r>
            <a:endParaRPr lang="ru-RU" sz="2800" dirty="0" smtClean="0"/>
          </a:p>
          <a:p>
            <a:pPr lvl="0" fontAlgn="base"/>
            <a:endParaRPr lang="ru-RU" sz="2800" dirty="0"/>
          </a:p>
          <a:p>
            <a:pPr lvl="0" fontAlgn="base"/>
            <a:r>
              <a:rPr lang="ru-RU" sz="2800" dirty="0"/>
              <a:t>2</a:t>
            </a:r>
            <a:r>
              <a:rPr lang="ru-RU" sz="2800" dirty="0" smtClean="0"/>
              <a:t>) Сведения </a:t>
            </a:r>
            <a:r>
              <a:rPr lang="ru-RU" sz="2800" dirty="0"/>
              <a:t>о численности и заработной плате работников, в том числе по каждой категории социально уязвимых граждан (</a:t>
            </a:r>
            <a:r>
              <a:rPr lang="ru-RU" sz="2800" i="1" dirty="0"/>
              <a:t>по форме согласно Приложению № 4)</a:t>
            </a:r>
            <a:r>
              <a:rPr lang="ru-RU" sz="2800" dirty="0"/>
              <a:t>; </a:t>
            </a:r>
            <a:endParaRPr lang="ru-RU" sz="2800" dirty="0" smtClean="0"/>
          </a:p>
          <a:p>
            <a:pPr lvl="0" fontAlgn="base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5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382" y="430842"/>
            <a:ext cx="10515600" cy="604579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СОЦИАЛЬНОЕ ПРЕДПРИНИМАТЕЛЬСТВО 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ru-RU" sz="4000" b="1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3200" b="1" i="1" dirty="0" smtClean="0"/>
              <a:t>Федеральный </a:t>
            </a:r>
            <a:r>
              <a:rPr lang="ru-RU" sz="3200" b="1" i="1" dirty="0"/>
              <a:t>закон от 24.07.2007 N 209-ФЗ</a:t>
            </a:r>
            <a:br>
              <a:rPr lang="ru-RU" sz="3200" b="1" i="1" dirty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«О </a:t>
            </a:r>
            <a:r>
              <a:rPr lang="ru-RU" sz="3200" b="1" i="1" dirty="0"/>
              <a:t>развитии малого и среднего предпринимательства в Российской </a:t>
            </a:r>
            <a:r>
              <a:rPr lang="ru-RU" sz="3200" b="1" i="1" dirty="0" smtClean="0"/>
              <a:t>Федерации»</a:t>
            </a:r>
          </a:p>
          <a:p>
            <a:pPr marL="0" lvl="0" indent="0">
              <a:buNone/>
            </a:pPr>
            <a:endParaRPr lang="ru-RU" sz="3200" b="1" i="1" dirty="0" smtClean="0"/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предпринимательская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деятельность,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направленная на достижение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общественно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полезных целей,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способствующая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решению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социальных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 граждан и общества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38" y="355002"/>
            <a:ext cx="5822869" cy="6502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780" y="96819"/>
            <a:ext cx="5862223" cy="6761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" y="-36619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№4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899" y="985799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2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2076900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3) Сведения </a:t>
            </a:r>
            <a:r>
              <a:rPr lang="ru-RU" sz="2400" dirty="0"/>
              <a:t>о реализации товаров (работ, услуг), производимых гражданами, относящимися к категориям социально </a:t>
            </a:r>
            <a:r>
              <a:rPr lang="ru-RU" sz="2400" dirty="0" smtClean="0"/>
              <a:t>незащищенных </a:t>
            </a:r>
            <a:r>
              <a:rPr lang="ru-RU" sz="2400" dirty="0"/>
              <a:t>(</a:t>
            </a:r>
            <a:r>
              <a:rPr lang="ru-RU" sz="2400" i="1" dirty="0"/>
              <a:t>по форме согласно Приложению № 5</a:t>
            </a:r>
            <a:r>
              <a:rPr lang="ru-RU" sz="2400" dirty="0"/>
              <a:t>); </a:t>
            </a:r>
            <a:endParaRPr lang="ru-RU" sz="2400" dirty="0" smtClean="0"/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4) Справка </a:t>
            </a:r>
            <a:r>
              <a:rPr lang="ru-RU" sz="2400" dirty="0"/>
              <a:t>о доле доходов, полученных заявителем от осуществления деятельности, указанной в пункте 2 части 1 статьи 241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01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63" y="521957"/>
            <a:ext cx="5308573" cy="62821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374" y="367190"/>
            <a:ext cx="6038626" cy="639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29" y="484094"/>
            <a:ext cx="5866444" cy="6293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84" y="366571"/>
            <a:ext cx="5533016" cy="484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№6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59" y="1061102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3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182" y="2055385"/>
            <a:ext cx="11532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2400" dirty="0"/>
          </a:p>
          <a:p>
            <a:pPr lvl="0" fontAlgn="base"/>
            <a:r>
              <a:rPr lang="en-US" sz="2400" dirty="0" smtClean="0"/>
              <a:t>3) </a:t>
            </a:r>
            <a:r>
              <a:rPr lang="ru-RU" sz="2400" dirty="0" smtClean="0"/>
              <a:t>Сведения </a:t>
            </a:r>
            <a:r>
              <a:rPr lang="ru-RU" sz="2400" dirty="0"/>
              <a:t>об осуществляемой деятельности по производству товаров (работ, услуг), предназначенных для граждан социально уязвимых категорий (</a:t>
            </a:r>
            <a:r>
              <a:rPr lang="ru-RU" sz="2400" i="1" dirty="0"/>
              <a:t>по форме согласно Приложению № 7</a:t>
            </a:r>
            <a:r>
              <a:rPr lang="ru-RU" sz="2400" dirty="0"/>
              <a:t>); </a:t>
            </a:r>
            <a:endParaRPr lang="en-US" sz="2400" dirty="0" smtClean="0"/>
          </a:p>
          <a:p>
            <a:pPr lvl="0" fontAlgn="base"/>
            <a:endParaRPr lang="ru-RU" sz="2400" dirty="0"/>
          </a:p>
          <a:p>
            <a:pPr lvl="0" fontAlgn="base"/>
            <a:r>
              <a:rPr lang="en-US" sz="2400" dirty="0" smtClean="0"/>
              <a:t>4) </a:t>
            </a:r>
            <a:r>
              <a:rPr lang="ru-RU" sz="2400" dirty="0" smtClean="0"/>
              <a:t>Справка о </a:t>
            </a:r>
            <a:r>
              <a:rPr lang="ru-RU" sz="2400" dirty="0"/>
              <a:t>доле доходов, полученных заявителем от осуществления деятельности, указанной в пункте 3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  <a:endParaRPr lang="en-US" sz="2400" dirty="0" smtClean="0"/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4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909" y="461665"/>
            <a:ext cx="5451423" cy="6396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622" y="189914"/>
            <a:ext cx="5304724" cy="6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233225"/>
            <a:ext cx="583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Пакет документов для категории 4 : 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02" y="2356599"/>
            <a:ext cx="11532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 smtClean="0"/>
              <a:t>3) Сведения </a:t>
            </a:r>
            <a:r>
              <a:rPr lang="ru-RU" sz="2400" dirty="0"/>
              <a:t>об осуществлении деятельности, направленной на достижение общественного полезных целей и способствующей решению социальных проблем (</a:t>
            </a:r>
            <a:r>
              <a:rPr lang="ru-RU" sz="2400" i="1" dirty="0"/>
              <a:t>по форме согласно Приложению № 8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/>
              <a:t>4) Справка </a:t>
            </a:r>
            <a:r>
              <a:rPr lang="ru-RU" sz="2400" dirty="0"/>
              <a:t>о доле доходов, полученных заявителем от осуществления деятельности, указанной в пункте 4 части 1 статьи 24.1 Федерального закона, по итогам предыдущего календарного года в общем объеме доходов (</a:t>
            </a:r>
            <a:r>
              <a:rPr lang="ru-RU" sz="2400" i="1" dirty="0"/>
              <a:t>по форме согласно Приложению № 6</a:t>
            </a:r>
            <a:r>
              <a:rPr lang="ru-RU" sz="2400" dirty="0"/>
              <a:t>); </a:t>
            </a:r>
          </a:p>
          <a:p>
            <a:pPr lvl="0"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4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10" y="5498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Приложение №8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7163"/>
            <a:ext cx="5419921" cy="6390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634" y="236330"/>
            <a:ext cx="6006905" cy="65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19" y="2056500"/>
            <a:ext cx="4801499" cy="48014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0400" y="1325727"/>
            <a:ext cx="88911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подготовленный комплект документов в </a:t>
            </a:r>
            <a:r>
              <a:rPr lang="ru-RU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уполномоченный орган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7047" y="258183"/>
            <a:ext cx="3377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ШАГ 3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838" y="204396"/>
            <a:ext cx="642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Остались вопросы? 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57" y="2926080"/>
            <a:ext cx="3383280" cy="338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89" y="1333948"/>
            <a:ext cx="1059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Получите консультацию по вопросам </a:t>
            </a:r>
            <a:r>
              <a:rPr lang="ru-RU" dirty="0" smtClean="0"/>
              <a:t>признания субъекта малого и среднего предпринимательства социальным предприятием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8489" y="2739275"/>
            <a:ext cx="46365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инноваций социальной сферы РБ</a:t>
            </a:r>
          </a:p>
          <a:p>
            <a:r>
              <a:rPr lang="ru-RU" dirty="0" smtClean="0"/>
              <a:t>Адрес: </a:t>
            </a:r>
            <a:r>
              <a:rPr lang="ru-RU" dirty="0" err="1" smtClean="0"/>
              <a:t>г.Уфа</a:t>
            </a:r>
            <a:r>
              <a:rPr lang="ru-RU" dirty="0" smtClean="0"/>
              <a:t>, Индустриальное шоссе 44/1</a:t>
            </a:r>
          </a:p>
          <a:p>
            <a:r>
              <a:rPr lang="ru-RU" dirty="0" smtClean="0"/>
              <a:t>6 павильон, кабинет 6-22</a:t>
            </a:r>
          </a:p>
          <a:p>
            <a:r>
              <a:rPr lang="ru-RU" dirty="0" smtClean="0"/>
              <a:t>Тел.</a:t>
            </a:r>
            <a:r>
              <a:rPr lang="ru-RU" dirty="0" smtClean="0">
                <a:sym typeface="Wingdings" panose="05000000000000000000" pitchFamily="2" charset="2"/>
              </a:rPr>
              <a:t>: (347)264-62-90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E-mail:</a:t>
            </a:r>
            <a:r>
              <a:rPr lang="ru-RU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mail@ciss-rb.ru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775" y="1980279"/>
            <a:ext cx="1596726" cy="1128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20" y="2110279"/>
            <a:ext cx="1495425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28" y="4490757"/>
            <a:ext cx="547367" cy="474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57" y="5885677"/>
            <a:ext cx="497938" cy="497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57" y="5137138"/>
            <a:ext cx="497938" cy="497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252" y="4490757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ciss-rb.ru</a:t>
            </a:r>
            <a:r>
              <a:rPr lang="en-US" dirty="0">
                <a:hlinkClick r:id="rId8"/>
              </a:rPr>
              <a:t>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9251" y="5137138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vk.com/</a:t>
            </a:r>
            <a:r>
              <a:rPr lang="en-US" dirty="0" err="1" smtClean="0">
                <a:hlinkClick r:id="rId9"/>
              </a:rPr>
              <a:t>cissrb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38343" y="5885677"/>
            <a:ext cx="276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 smtClean="0"/>
              <a:t>cissrb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194" y="2877782"/>
            <a:ext cx="3505834" cy="35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28601"/>
            <a:ext cx="12274475" cy="736468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3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Приказ Минэкономразвития России от 29.11.2019 N </a:t>
            </a:r>
            <a:r>
              <a:rPr lang="ru-RU" sz="3200" b="1" i="1" dirty="0" smtClean="0"/>
              <a:t>773</a:t>
            </a:r>
          </a:p>
          <a:p>
            <a:pPr marL="0" indent="0">
              <a:buNone/>
            </a:pP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«Об </a:t>
            </a:r>
            <a:r>
              <a:rPr lang="ru-RU" sz="3200" b="1" i="1" dirty="0"/>
              <a:t>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</a:t>
            </a:r>
            <a:r>
              <a:rPr lang="ru-RU" sz="3200" b="1" i="1" dirty="0" smtClean="0"/>
              <a:t>предприятия»</a:t>
            </a:r>
            <a:endParaRPr lang="ru-RU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7939" y="632611"/>
            <a:ext cx="108876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ФОРМИРОВАНИЕ ПЕРЕЧНЯ СОЦИАЛЬНЫХ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346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B8EF23-FB40-2A41-B76D-58CA4711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21224"/>
            <a:ext cx="11521440" cy="49807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предприятия в реестре субъектов малого и среднего предпринимательства ( проверить можно на сайте ФНС РФ)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ОКВЭДов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относящихся к производству и (или) реализации подакцизных товаров, а также к добыче и (или) реализации полезных ископаемых (за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исключением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общераспространенных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полезных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ископаемых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лицензий(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Лицензии на производство и оборот произведенных этилового спирта, алкогольной и спиртосодержащей продукции», «Лицензии на розничную продажу алкогольной продукции», «Лицензии на закупку, хранение и поставки алкогольной и спиртосодержащей продукции», «Лицензии на пользование недрами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вхождения 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СП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регистрации ООО/ИП не позже 2019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419" y="434119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1) некомплектность представленных заявителем </a:t>
            </a:r>
            <a:r>
              <a:rPr lang="ru-RU" sz="3200" b="1" dirty="0" smtClean="0"/>
              <a:t>документов и </a:t>
            </a:r>
            <a:r>
              <a:rPr lang="ru-RU" sz="3200" b="1" dirty="0"/>
              <a:t>(или) недостоверность содержащихся в них сведений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2) установленное в ходе рассмотрения </a:t>
            </a:r>
            <a:r>
              <a:rPr lang="ru-RU" sz="3200" b="1" dirty="0" smtClean="0"/>
              <a:t>документов несоответствие </a:t>
            </a:r>
            <a:r>
              <a:rPr lang="ru-RU" sz="3200" b="1" dirty="0"/>
              <a:t>заявителя условиям признания социальным </a:t>
            </a:r>
            <a:r>
              <a:rPr lang="ru-RU" sz="3200" b="1" dirty="0" smtClean="0"/>
              <a:t>предприятием</a:t>
            </a:r>
            <a:r>
              <a:rPr lang="ru-RU" sz="3200" b="1" dirty="0"/>
              <a:t>,</a:t>
            </a:r>
            <a:r>
              <a:rPr lang="ru-RU" sz="3200" b="1" dirty="0" smtClean="0"/>
              <a:t> в </a:t>
            </a:r>
            <a:r>
              <a:rPr lang="ru-RU" sz="3200" b="1" dirty="0"/>
              <a:t>том числе отсутствие сведений о заявителе в едином реестре субъектов малого и среднего предпринимательства</a:t>
            </a:r>
            <a:r>
              <a:rPr lang="ru-RU" sz="3200" b="1" dirty="0" smtClean="0"/>
              <a:t>;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3) нарушение срока подачи </a:t>
            </a:r>
            <a:r>
              <a:rPr lang="ru-RU" sz="3200" b="1" dirty="0" smtClean="0"/>
              <a:t>документов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27" y="581055"/>
            <a:ext cx="1142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Возможные причины отказа в присвоении статуса СП: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607" y="-318965"/>
            <a:ext cx="12575689" cy="7545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55F8E-E606-E544-B2D9-AC65353C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9" y="3235400"/>
            <a:ext cx="11424620" cy="8935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действует упрощенный порядок подачи заявлений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марта до 1 мая необходимо будет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собирать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пакет документов.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929" y="626301"/>
            <a:ext cx="5999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Сроки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6908"/>
            <a:ext cx="4701092" cy="4701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ШАГ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592"/>
            <a:ext cx="10515600" cy="2186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Определить категорию социального предпринимательства, к которой относится ваше предприятие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57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548" y="207327"/>
            <a:ext cx="6573819" cy="132556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+mj-lt"/>
              </a:rPr>
              <a:t>Категории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социальных предприятий: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86" y="1970957"/>
            <a:ext cx="3399416" cy="101566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Обеспечивает занятость социально-незащищенных категорий граждан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64520" y="4448155"/>
            <a:ext cx="3399416" cy="163121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2. Обеспечивает реализацию производимых социально-незащищенными категориями граждан товаров, услуг, работ.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69018" y="4448155"/>
            <a:ext cx="3399416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3</a:t>
            </a:r>
            <a:r>
              <a:rPr lang="ru-RU" sz="2000" dirty="0" smtClean="0"/>
              <a:t>. </a:t>
            </a:r>
            <a:r>
              <a:rPr lang="ru-RU" sz="2000" dirty="0"/>
              <a:t>О</a:t>
            </a:r>
            <a:r>
              <a:rPr lang="ru-RU" sz="2000" dirty="0" smtClean="0"/>
              <a:t>существляет </a:t>
            </a:r>
            <a:r>
              <a:rPr lang="ru-RU" sz="2000" dirty="0"/>
              <a:t>деятельность по производству товаров (работ, услуг), предназначенных </a:t>
            </a:r>
            <a:r>
              <a:rPr lang="ru-RU" sz="2000" dirty="0" smtClean="0"/>
              <a:t>для социально-незащищенных категорий граждан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95361" y="1907335"/>
            <a:ext cx="3399416" cy="224676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4. </a:t>
            </a:r>
            <a:r>
              <a:rPr lang="ru-RU" sz="2000" dirty="0"/>
              <a:t>О</a:t>
            </a:r>
            <a:r>
              <a:rPr lang="ru-RU" sz="2000" dirty="0" smtClean="0"/>
              <a:t>существляет деятельность, направленную </a:t>
            </a:r>
            <a:r>
              <a:rPr lang="ru-RU" sz="2000" dirty="0"/>
              <a:t>на достижение общественно полезных целей и способствующую решению социальных проблем общества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120180" y="1532890"/>
            <a:ext cx="1211463" cy="657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70786" y="1532890"/>
            <a:ext cx="1438606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53835" y="1532890"/>
            <a:ext cx="1306605" cy="7488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12539" y="1532890"/>
            <a:ext cx="1025390" cy="2522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625271" y="327976"/>
            <a:ext cx="110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категория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социально-незащищенных категорий граждан</a:t>
            </a:r>
            <a:endParaRPr lang="ru-RU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71" y="1139171"/>
            <a:ext cx="1122965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Социально-незащищенные категории граждан: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</a:rPr>
              <a:t>) инвалиды и лица с ОВЗ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б) одинокие и (или) многодетные родители, воспитывающие несовершеннолетних детей, в том числе детей-инвалидов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в) пенсионеры и граждане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возраста (в течение 5 лет до наступления возраста, дающего право на пенсию)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г) выпускники детских домов в возрасте до 23 лет,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д) лица, освобожденные из мест лишения свободы,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dirty="0">
                <a:latin typeface="Arial" pitchFamily="34" charset="0"/>
                <a:cs typeface="Arial" pitchFamily="34" charset="0"/>
              </a:rPr>
              <a:t>) беженцы и вынужденные переселенцы,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ж) малоимущие граждане,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з) лица без определенного места жительства и занятий,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и) граждане, признанные нуждающимися в социальном обслуживании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409" y="5372107"/>
            <a:ext cx="11220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 итогам предыдущего календарного года среднесписочная численность лиц, относящихся к любой из таких категорий, среди работников СМСП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50 % (но не менее двух лиц, относящихся к таким категориям)</a:t>
            </a:r>
            <a:r>
              <a:rPr lang="ru-RU" dirty="0">
                <a:latin typeface="Arial" pitchFamily="34" charset="0"/>
                <a:cs typeface="Arial" pitchFamily="34" charset="0"/>
              </a:rPr>
              <a:t>, а доля расходов на оплату труда лиц, относящихся к любой из таких категорий, в расходах на оплату труда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менее 25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Учитывается предыдущий календарный год.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A572D1-6DC7-D04A-B2CB-4B8FA7863475}"/>
              </a:ext>
            </a:extLst>
          </p:cNvPr>
          <p:cNvSpPr txBox="1"/>
          <p:nvPr/>
        </p:nvSpPr>
        <p:spPr>
          <a:xfrm>
            <a:off x="4282871" y="4910442"/>
            <a:ext cx="418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условие: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1508</Words>
  <Application>Microsoft Office PowerPoint</Application>
  <PresentationFormat>Произвольный</PresentationFormat>
  <Paragraphs>158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1) некомплектность представленных заявителем документов и (или) недостоверность содержащихся в них сведений;  2) установленное в ходе рассмотрения документов несоответствие заявителя условиям признания социальным предприятием, в том числе отсутствие сведений о заявителе в едином реестре субъектов малого и среднего предпринимательства;  3) нарушение срока подачи документов</vt:lpstr>
      <vt:lpstr>До 1 марта действует упрощенный порядок подачи заявлений  С 1 марта до 1 мая необходимо будет собирать полный пакет документов. </vt:lpstr>
      <vt:lpstr>ШАГ 1 </vt:lpstr>
      <vt:lpstr>Категории социальных предприятий: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Абрамова</dc:creator>
  <cp:lastModifiedBy>User Windows</cp:lastModifiedBy>
  <cp:revision>114</cp:revision>
  <cp:lastPrinted>2019-08-19T06:28:57Z</cp:lastPrinted>
  <dcterms:created xsi:type="dcterms:W3CDTF">2019-08-17T09:31:40Z</dcterms:created>
  <dcterms:modified xsi:type="dcterms:W3CDTF">2020-02-17T09:35:49Z</dcterms:modified>
</cp:coreProperties>
</file>